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86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6" r:id="rId10"/>
    <p:sldId id="277" r:id="rId11"/>
    <p:sldId id="278" r:id="rId12"/>
    <p:sldId id="279" r:id="rId13"/>
    <p:sldId id="280" r:id="rId14"/>
    <p:sldId id="281" r:id="rId15"/>
  </p:sldIdLst>
  <p:sldSz cx="18288000" cy="10287000"/>
  <p:notesSz cx="6858000" cy="9144000"/>
  <p:embeddedFontLst>
    <p:embeddedFont>
      <p:font typeface="Bitte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Bold" panose="020B0604020202020204" charset="0"/>
      <p:regular r:id="rId22"/>
    </p:embeddedFont>
    <p:embeddedFont>
      <p:font typeface="Gill Sans MT" panose="020B0502020104020203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911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104891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104891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104891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91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592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59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59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104859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59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1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1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1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104861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1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3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3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3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104863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3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61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6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6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104866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6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87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8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8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06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707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70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1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3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73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73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104873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3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56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757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75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104875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76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0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48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8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6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0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4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78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9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3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7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9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585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586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587" name="TextBox 7"/>
          <p:cNvSpPr txBox="1"/>
          <p:nvPr/>
        </p:nvSpPr>
        <p:spPr>
          <a:xfrm>
            <a:off x="7990939" y="3051006"/>
            <a:ext cx="9164121" cy="20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 spc="-196">
                <a:solidFill>
                  <a:srgbClr val="2C3F42"/>
                </a:solidFill>
                <a:latin typeface="Bitter"/>
              </a:rPr>
              <a:t>Smart Water Fountains using IOT</a:t>
            </a:r>
          </a:p>
        </p:txBody>
      </p:sp>
      <p:sp>
        <p:nvSpPr>
          <p:cNvPr id="1048588" name="TextBox 8"/>
          <p:cNvSpPr txBox="1"/>
          <p:nvPr/>
        </p:nvSpPr>
        <p:spPr>
          <a:xfrm>
            <a:off x="7990939" y="5512475"/>
            <a:ext cx="9164121" cy="87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Upgrade your water fountains with the internet of things for a smarter, more sustainable future.</a:t>
            </a:r>
          </a:p>
        </p:txBody>
      </p:sp>
      <p:grpSp>
        <p:nvGrpSpPr>
          <p:cNvPr id="28" name="Group 9"/>
          <p:cNvGrpSpPr/>
          <p:nvPr/>
        </p:nvGrpSpPr>
        <p:grpSpPr>
          <a:xfrm>
            <a:off x="7894736" y="6739086"/>
            <a:ext cx="453778" cy="453778"/>
            <a:chOff x="0" y="0"/>
            <a:chExt cx="605037" cy="605037"/>
          </a:xfrm>
        </p:grpSpPr>
        <p:sp>
          <p:nvSpPr>
            <p:cNvPr id="1048589" name="Freeform 10"/>
            <p:cNvSpPr/>
            <p:nvPr/>
          </p:nvSpPr>
          <p:spPr>
            <a:xfrm>
              <a:off x="0" y="0"/>
              <a:ext cx="605028" cy="605028"/>
            </a:xfrm>
            <a:custGeom>
              <a:avLst/>
              <a:gdLst/>
              <a:ahLst/>
              <a:cxnLst/>
              <a:rect l="l" t="t" r="r" b="b"/>
              <a:pathLst>
                <a:path w="605028" h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590" name="Freeform 11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D34A21F-DB1B-AC0F-E337-FBDA4844734C}"/>
              </a:ext>
            </a:extLst>
          </p:cNvPr>
          <p:cNvSpPr txBox="1"/>
          <p:nvPr/>
        </p:nvSpPr>
        <p:spPr>
          <a:xfrm>
            <a:off x="914400" y="568167"/>
            <a:ext cx="13258800" cy="780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4000" b="1" dirty="0">
                <a:latin typeface="Roboto Slab"/>
              </a:rPr>
              <a:t>Future Developments and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DBC12-6EF6-99E5-6443-04DCB21B85D7}"/>
              </a:ext>
            </a:extLst>
          </p:cNvPr>
          <p:cNvSpPr txBox="1"/>
          <p:nvPr/>
        </p:nvSpPr>
        <p:spPr>
          <a:xfrm>
            <a:off x="1524000" y="1440585"/>
            <a:ext cx="9158748" cy="2656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Potential Advancements in Smart Water Fountain Technology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Addressing Security and Privacy Concerns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Overcoming Financial and Logistical Barriers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01C9B-96CB-DB43-93C0-594BF4D24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272" y="4188836"/>
            <a:ext cx="8925744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endParaRPr lang="en-US" sz="40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412F220-56F7-BF4F-9905-265271FA1013}"/>
              </a:ext>
            </a:extLst>
          </p:cNvPr>
          <p:cNvSpPr txBox="1"/>
          <p:nvPr/>
        </p:nvSpPr>
        <p:spPr>
          <a:xfrm>
            <a:off x="533400" y="342900"/>
            <a:ext cx="3697188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u="sng" dirty="0">
                <a:latin typeface="Canva Sans Bold"/>
              </a:rPr>
              <a:t>PROGRAM:</a:t>
            </a:r>
            <a:r>
              <a:rPr lang="en-US" sz="5199" dirty="0">
                <a:latin typeface="Canva Sans Bold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60B2C-FA6B-3E9B-175F-745977807967}"/>
              </a:ext>
            </a:extLst>
          </p:cNvPr>
          <p:cNvSpPr txBox="1"/>
          <p:nvPr/>
        </p:nvSpPr>
        <p:spPr>
          <a:xfrm>
            <a:off x="838200" y="1551193"/>
            <a:ext cx="9156030" cy="1163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import time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paho.mqtt.client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as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mqtt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def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get_water_level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return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random.uniform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(0.0, 100.0)</a:t>
            </a:r>
          </a:p>
          <a:p>
            <a:pPr algn="just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def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get_temperature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return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random.uniform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(0.0, 40.0)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def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get_ph_level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return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random.uniform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(0.0, 14.0)</a:t>
            </a:r>
          </a:p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broker_address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= "mqtt.eclipse.org"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port = 1883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topic = "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smart_water_foundation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"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client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mqtt.Client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client.connect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broker_address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port)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try: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while True: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# Get sensor data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water_level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get_water_level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temperature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get_temperature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ph_level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get_ph_level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4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63C7B-38C4-56DD-340C-E4B9098A38FD}"/>
              </a:ext>
            </a:extLst>
          </p:cNvPr>
          <p:cNvSpPr txBox="1"/>
          <p:nvPr/>
        </p:nvSpPr>
        <p:spPr>
          <a:xfrm>
            <a:off x="861422" y="571500"/>
            <a:ext cx="91560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# Create JSON payload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payload = {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    "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water_level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":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water_level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    "temperature": temperature,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    "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ph_level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":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ph_level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}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# Publish data to the broker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client.publish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(topic, str(payload))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# Print for debugging (optional)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print(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f"Published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: {payload}")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# Delay for a while (adjust as needed)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time.sleep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(10)  # e.g., every 10 seconds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except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KeyboardInterrupt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: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client.disconnect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1719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-2949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endParaRPr lang="en-US" sz="40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D24C590-E7C2-498E-C5B7-A3125767EA7E}"/>
              </a:ext>
            </a:extLst>
          </p:cNvPr>
          <p:cNvSpPr txBox="1"/>
          <p:nvPr/>
        </p:nvSpPr>
        <p:spPr>
          <a:xfrm>
            <a:off x="1579110" y="933450"/>
            <a:ext cx="299288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latin typeface="Canva Sans Bold"/>
              </a:rPr>
              <a:t>OUTPUT: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ADBF0303-A9F3-045D-F2A0-8756A6BD727B}"/>
              </a:ext>
            </a:extLst>
          </p:cNvPr>
          <p:cNvGrpSpPr/>
          <p:nvPr/>
        </p:nvGrpSpPr>
        <p:grpSpPr>
          <a:xfrm>
            <a:off x="1579111" y="2077271"/>
            <a:ext cx="15220556" cy="1893394"/>
            <a:chOff x="0" y="0"/>
            <a:chExt cx="4008706" cy="498672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DDD9048-C7C2-E101-1ACB-66812948AAC8}"/>
                </a:ext>
              </a:extLst>
            </p:cNvPr>
            <p:cNvSpPr/>
            <p:nvPr/>
          </p:nvSpPr>
          <p:spPr>
            <a:xfrm>
              <a:off x="0" y="0"/>
              <a:ext cx="4008706" cy="498672"/>
            </a:xfrm>
            <a:custGeom>
              <a:avLst/>
              <a:gdLst/>
              <a:ahLst/>
              <a:cxnLst/>
              <a:rect l="l" t="t" r="r" b="b"/>
              <a:pathLst>
                <a:path w="4008706" h="498672">
                  <a:moveTo>
                    <a:pt x="0" y="0"/>
                  </a:moveTo>
                  <a:lnTo>
                    <a:pt x="4008706" y="0"/>
                  </a:lnTo>
                  <a:lnTo>
                    <a:pt x="4008706" y="498672"/>
                  </a:lnTo>
                  <a:lnTo>
                    <a:pt x="0" y="498672"/>
                  </a:lnTo>
                  <a:close/>
                </a:path>
              </a:pathLst>
            </a:custGeom>
            <a:solidFill>
              <a:srgbClr val="E7ED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AE71B89-5B10-D334-C40C-3015AD32C6D2}"/>
                </a:ext>
              </a:extLst>
            </p:cNvPr>
            <p:cNvSpPr txBox="1"/>
            <p:nvPr/>
          </p:nvSpPr>
          <p:spPr>
            <a:xfrm>
              <a:off x="0" y="-76200"/>
              <a:ext cx="4008706" cy="57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7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1F4745EC-2E1C-A926-C51A-C5762CC6FE44}"/>
              </a:ext>
            </a:extLst>
          </p:cNvPr>
          <p:cNvSpPr txBox="1"/>
          <p:nvPr/>
        </p:nvSpPr>
        <p:spPr>
          <a:xfrm>
            <a:off x="1094473" y="2586933"/>
            <a:ext cx="16230600" cy="85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733" spc="-82" dirty="0">
                <a:solidFill>
                  <a:srgbClr val="000000"/>
                </a:solidFill>
                <a:latin typeface="Bitter"/>
              </a:rPr>
              <a:t>Published: {'</a:t>
            </a:r>
            <a:r>
              <a:rPr lang="en-US" sz="2733" spc="-82" dirty="0" err="1">
                <a:solidFill>
                  <a:srgbClr val="000000"/>
                </a:solidFill>
                <a:latin typeface="Bitter"/>
              </a:rPr>
              <a:t>water_level</a:t>
            </a:r>
            <a:r>
              <a:rPr lang="en-US" sz="2733" spc="-82" dirty="0">
                <a:solidFill>
                  <a:srgbClr val="000000"/>
                </a:solidFill>
                <a:latin typeface="Bitter"/>
              </a:rPr>
              <a:t>': 43.765681607967534, 'temperature': 35.28613649094769, '</a:t>
            </a:r>
            <a:r>
              <a:rPr lang="en-US" sz="2733" spc="-82" dirty="0" err="1">
                <a:solidFill>
                  <a:srgbClr val="000000"/>
                </a:solidFill>
                <a:latin typeface="Bitter"/>
              </a:rPr>
              <a:t>ph_level</a:t>
            </a:r>
            <a:r>
              <a:rPr lang="en-US" sz="2733" spc="-82" dirty="0">
                <a:solidFill>
                  <a:srgbClr val="000000"/>
                </a:solidFill>
                <a:latin typeface="Bitter"/>
              </a:rPr>
              <a:t>': 2.834535224079818}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75E0-3C1C-E6E8-C1DB-A3756FED7089}"/>
              </a:ext>
            </a:extLst>
          </p:cNvPr>
          <p:cNvSpPr txBox="1"/>
          <p:nvPr/>
        </p:nvSpPr>
        <p:spPr>
          <a:xfrm>
            <a:off x="131546" y="4742190"/>
            <a:ext cx="18156454" cy="241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sz="3053" spc="-91" dirty="0">
                <a:solidFill>
                  <a:schemeClr val="accent4">
                    <a:lumMod val="50000"/>
                  </a:schemeClr>
                </a:solidFill>
                <a:latin typeface="Bitter"/>
              </a:rPr>
              <a:t>These lines indicate that the script has generated simulated sensor data and published it </a:t>
            </a:r>
            <a:r>
              <a:rPr lang="en-US" sz="3053" spc="-91" dirty="0" err="1">
                <a:solidFill>
                  <a:schemeClr val="accent4">
                    <a:lumMod val="50000"/>
                  </a:schemeClr>
                </a:solidFill>
                <a:latin typeface="Bitter"/>
              </a:rPr>
              <a:t>tothe</a:t>
            </a:r>
            <a:r>
              <a:rPr lang="en-US" sz="3053" spc="-91" dirty="0">
                <a:solidFill>
                  <a:schemeClr val="accent4">
                    <a:lumMod val="50000"/>
                  </a:schemeClr>
                </a:solidFill>
                <a:latin typeface="Bitter"/>
              </a:rPr>
              <a:t> MQTT broker. The data is in the form of a dictionary containing water level, temperature, and pH level readings. </a:t>
            </a:r>
          </a:p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3053" spc="-92" dirty="0">
                <a:solidFill>
                  <a:schemeClr val="accent4">
                    <a:lumMod val="50000"/>
                  </a:schemeClr>
                </a:solidFill>
                <a:latin typeface="Bitter"/>
              </a:rPr>
              <a:t>These values are random in this example, but in a real-world application, they would be coming from actual sensors.</a:t>
            </a:r>
          </a:p>
        </p:txBody>
      </p:sp>
    </p:spTree>
    <p:extLst>
      <p:ext uri="{BB962C8B-B14F-4D97-AF65-F5344CB8AC3E}">
        <p14:creationId xmlns:p14="http://schemas.microsoft.com/office/powerpoint/2010/main" val="160558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E3CDE8-C4ED-B2BB-14FD-99241DD87AD4}"/>
              </a:ext>
            </a:extLst>
          </p:cNvPr>
          <p:cNvSpPr/>
          <p:nvPr/>
        </p:nvSpPr>
        <p:spPr>
          <a:xfrm>
            <a:off x="4876800" y="1943100"/>
            <a:ext cx="8991600" cy="571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8259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597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598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599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00" name="TextBox 7"/>
          <p:cNvSpPr txBox="1"/>
          <p:nvPr/>
        </p:nvSpPr>
        <p:spPr>
          <a:xfrm>
            <a:off x="2538859" y="1715164"/>
            <a:ext cx="9772680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What are smart water fountains?</a:t>
            </a:r>
          </a:p>
        </p:txBody>
      </p:sp>
      <p:grpSp>
        <p:nvGrpSpPr>
          <p:cNvPr id="43" name="Group 8"/>
          <p:cNvGrpSpPr/>
          <p:nvPr/>
        </p:nvGrpSpPr>
        <p:grpSpPr>
          <a:xfrm>
            <a:off x="2538859" y="3858221"/>
            <a:ext cx="4229844" cy="3993951"/>
            <a:chOff x="0" y="0"/>
            <a:chExt cx="5639792" cy="5325268"/>
          </a:xfrm>
        </p:grpSpPr>
        <p:sp>
          <p:nvSpPr>
            <p:cNvPr id="1048601" name="Freeform 9"/>
            <p:cNvSpPr/>
            <p:nvPr/>
          </p:nvSpPr>
          <p:spPr>
            <a:xfrm>
              <a:off x="11430" y="11557"/>
              <a:ext cx="5616956" cy="5302123"/>
            </a:xfrm>
            <a:custGeom>
              <a:avLst/>
              <a:gdLst/>
              <a:ahLst/>
              <a:cxnLst/>
              <a:rect l="l" t="t" r="r" b="b"/>
              <a:pathLst>
                <a:path w="5616956" h="5302123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02" name="Freeform 10"/>
            <p:cNvSpPr/>
            <p:nvPr/>
          </p:nvSpPr>
          <p:spPr>
            <a:xfrm>
              <a:off x="0" y="0"/>
              <a:ext cx="5639816" cy="5325237"/>
            </a:xfrm>
            <a:custGeom>
              <a:avLst/>
              <a:gdLst/>
              <a:ahLst/>
              <a:cxnLst/>
              <a:rect l="l" t="t" r="r" b="b"/>
              <a:pathLst>
                <a:path w="5639816" h="5325237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03" name="TextBox 11"/>
          <p:cNvSpPr txBox="1"/>
          <p:nvPr/>
        </p:nvSpPr>
        <p:spPr>
          <a:xfrm>
            <a:off x="2933909" y="4188500"/>
            <a:ext cx="2594550" cy="43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Sustainable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🌱</a:t>
            </a:r>
          </a:p>
        </p:txBody>
      </p:sp>
      <p:sp>
        <p:nvSpPr>
          <p:cNvPr id="1048604" name="TextBox 12"/>
          <p:cNvSpPr txBox="1"/>
          <p:nvPr/>
        </p:nvSpPr>
        <p:spPr>
          <a:xfrm>
            <a:off x="2933909" y="4852571"/>
            <a:ext cx="3439745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Designed with eco-friendly materials and sensors that track water usage, smart water fountains help reduce waste and conserve water resources.</a:t>
            </a:r>
          </a:p>
        </p:txBody>
      </p:sp>
      <p:grpSp>
        <p:nvGrpSpPr>
          <p:cNvPr id="44" name="Group 13"/>
          <p:cNvGrpSpPr/>
          <p:nvPr/>
        </p:nvGrpSpPr>
        <p:grpSpPr>
          <a:xfrm>
            <a:off x="7029153" y="3858221"/>
            <a:ext cx="4229844" cy="3993951"/>
            <a:chOff x="0" y="0"/>
            <a:chExt cx="5639792" cy="5325268"/>
          </a:xfrm>
        </p:grpSpPr>
        <p:sp>
          <p:nvSpPr>
            <p:cNvPr id="1048605" name="Freeform 14"/>
            <p:cNvSpPr/>
            <p:nvPr/>
          </p:nvSpPr>
          <p:spPr>
            <a:xfrm>
              <a:off x="11430" y="11557"/>
              <a:ext cx="5616956" cy="5302123"/>
            </a:xfrm>
            <a:custGeom>
              <a:avLst/>
              <a:gdLst/>
              <a:ahLst/>
              <a:cxnLst/>
              <a:rect l="l" t="t" r="r" b="b"/>
              <a:pathLst>
                <a:path w="5616956" h="5302123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06" name="Freeform 15"/>
            <p:cNvSpPr/>
            <p:nvPr/>
          </p:nvSpPr>
          <p:spPr>
            <a:xfrm>
              <a:off x="0" y="0"/>
              <a:ext cx="5639816" cy="5325237"/>
            </a:xfrm>
            <a:custGeom>
              <a:avLst/>
              <a:gdLst/>
              <a:ahLst/>
              <a:cxnLst/>
              <a:rect l="l" t="t" r="r" b="b"/>
              <a:pathLst>
                <a:path w="5639816" h="5325237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07" name="TextBox 16"/>
          <p:cNvSpPr txBox="1"/>
          <p:nvPr/>
        </p:nvSpPr>
        <p:spPr>
          <a:xfrm>
            <a:off x="7425199" y="4012466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User-Friendly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🙌</a:t>
            </a:r>
          </a:p>
        </p:txBody>
      </p:sp>
      <p:sp>
        <p:nvSpPr>
          <p:cNvPr id="1048608" name="TextBox 17"/>
          <p:cNvSpPr txBox="1"/>
          <p:nvPr/>
        </p:nvSpPr>
        <p:spPr>
          <a:xfrm>
            <a:off x="7424201" y="4852571"/>
            <a:ext cx="3439745" cy="22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Intuitive interfaces make it easy to find and use the water fountain. Plus, real-time data on water quality keeps users informed of potential risks.</a:t>
            </a:r>
          </a:p>
        </p:txBody>
      </p:sp>
      <p:grpSp>
        <p:nvGrpSpPr>
          <p:cNvPr id="45" name="Group 18"/>
          <p:cNvGrpSpPr/>
          <p:nvPr/>
        </p:nvGrpSpPr>
        <p:grpSpPr>
          <a:xfrm>
            <a:off x="11519446" y="3858221"/>
            <a:ext cx="4229844" cy="3993951"/>
            <a:chOff x="0" y="0"/>
            <a:chExt cx="5639792" cy="5325268"/>
          </a:xfrm>
        </p:grpSpPr>
        <p:sp>
          <p:nvSpPr>
            <p:cNvPr id="1048609" name="Freeform 19"/>
            <p:cNvSpPr/>
            <p:nvPr/>
          </p:nvSpPr>
          <p:spPr>
            <a:xfrm>
              <a:off x="11430" y="11557"/>
              <a:ext cx="5616956" cy="5302123"/>
            </a:xfrm>
            <a:custGeom>
              <a:avLst/>
              <a:gdLst/>
              <a:ahLst/>
              <a:cxnLst/>
              <a:rect l="l" t="t" r="r" b="b"/>
              <a:pathLst>
                <a:path w="5616956" h="5302123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10" name="Freeform 20"/>
            <p:cNvSpPr/>
            <p:nvPr/>
          </p:nvSpPr>
          <p:spPr>
            <a:xfrm>
              <a:off x="0" y="0"/>
              <a:ext cx="5639816" cy="5325237"/>
            </a:xfrm>
            <a:custGeom>
              <a:avLst/>
              <a:gdLst/>
              <a:ahLst/>
              <a:cxnLst/>
              <a:rect l="l" t="t" r="r" b="b"/>
              <a:pathLst>
                <a:path w="5639816" h="5325237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11" name="TextBox 21"/>
          <p:cNvSpPr txBox="1"/>
          <p:nvPr/>
        </p:nvSpPr>
        <p:spPr>
          <a:xfrm>
            <a:off x="11916222" y="4012466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Cost-effective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💰</a:t>
            </a:r>
          </a:p>
        </p:txBody>
      </p:sp>
      <p:sp>
        <p:nvSpPr>
          <p:cNvPr id="1048612" name="TextBox 22"/>
          <p:cNvSpPr txBox="1"/>
          <p:nvPr/>
        </p:nvSpPr>
        <p:spPr>
          <a:xfrm>
            <a:off x="11914495" y="4852571"/>
            <a:ext cx="3439745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Save money on utilities and maintenance costs by automatically tracking usage data and detecting malfunctions before they occur.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61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620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21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22" name="TextBox 7"/>
          <p:cNvSpPr txBox="1"/>
          <p:nvPr/>
        </p:nvSpPr>
        <p:spPr>
          <a:xfrm>
            <a:off x="2638931" y="838470"/>
            <a:ext cx="8715405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The benefits of integrating IOT</a:t>
            </a:r>
          </a:p>
        </p:txBody>
      </p:sp>
      <p:sp>
        <p:nvSpPr>
          <p:cNvPr id="1048623" name="Freeform 8"/>
          <p:cNvSpPr/>
          <p:nvPr/>
        </p:nvSpPr>
        <p:spPr>
          <a:xfrm>
            <a:off x="2547491" y="2937272"/>
            <a:ext cx="4119860" cy="2546151"/>
          </a:xfrm>
          <a:custGeom>
            <a:avLst/>
            <a:gdLst/>
            <a:ahLst/>
            <a:cxnLst/>
            <a:rect l="l" t="t" r="r" b="b"/>
            <a:pathLst>
              <a:path w="4119860" h="2546151">
                <a:moveTo>
                  <a:pt x="0" y="0"/>
                </a:moveTo>
                <a:lnTo>
                  <a:pt x="4119860" y="0"/>
                </a:lnTo>
                <a:lnTo>
                  <a:pt x="4119860" y="2546152"/>
                </a:lnTo>
                <a:lnTo>
                  <a:pt x="0" y="254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" r="-1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624" name="TextBox 9"/>
          <p:cNvSpPr txBox="1"/>
          <p:nvPr/>
        </p:nvSpPr>
        <p:spPr>
          <a:xfrm>
            <a:off x="2638931" y="5681127"/>
            <a:ext cx="2602588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Data Collection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📊</a:t>
            </a:r>
          </a:p>
        </p:txBody>
      </p:sp>
      <p:sp>
        <p:nvSpPr>
          <p:cNvPr id="1048625" name="TextBox 10"/>
          <p:cNvSpPr txBox="1"/>
          <p:nvPr/>
        </p:nvSpPr>
        <p:spPr>
          <a:xfrm>
            <a:off x="2638931" y="6521231"/>
            <a:ext cx="3936980" cy="177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Real-time data collection helps monitor water usage and detects potential malfunctions, reducing water waste and operational costs.</a:t>
            </a:r>
          </a:p>
        </p:txBody>
      </p:sp>
      <p:sp>
        <p:nvSpPr>
          <p:cNvPr id="1048626" name="Freeform 11"/>
          <p:cNvSpPr/>
          <p:nvPr/>
        </p:nvSpPr>
        <p:spPr>
          <a:xfrm>
            <a:off x="7083921" y="2937272"/>
            <a:ext cx="4120009" cy="2546300"/>
          </a:xfrm>
          <a:custGeom>
            <a:avLst/>
            <a:gdLst/>
            <a:ahLst/>
            <a:cxnLst/>
            <a:rect l="l" t="t" r="r" b="b"/>
            <a:pathLst>
              <a:path w="4120009" h="2546300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" r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627" name="TextBox 12"/>
          <p:cNvSpPr txBox="1"/>
          <p:nvPr/>
        </p:nvSpPr>
        <p:spPr>
          <a:xfrm>
            <a:off x="7175361" y="5681127"/>
            <a:ext cx="3258026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Remote Monitoring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🌍</a:t>
            </a:r>
          </a:p>
        </p:txBody>
      </p:sp>
      <p:sp>
        <p:nvSpPr>
          <p:cNvPr id="1048628" name="TextBox 13"/>
          <p:cNvSpPr txBox="1"/>
          <p:nvPr/>
        </p:nvSpPr>
        <p:spPr>
          <a:xfrm>
            <a:off x="7175361" y="6521380"/>
            <a:ext cx="3937129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Use remote monitoring and predictive maintenance to detect issues before they occur, and keep repair costs down.</a:t>
            </a:r>
          </a:p>
        </p:txBody>
      </p:sp>
      <p:sp>
        <p:nvSpPr>
          <p:cNvPr id="1048629" name="Freeform 14"/>
          <p:cNvSpPr/>
          <p:nvPr/>
        </p:nvSpPr>
        <p:spPr>
          <a:xfrm>
            <a:off x="11620500" y="2937272"/>
            <a:ext cx="4120009" cy="2546300"/>
          </a:xfrm>
          <a:custGeom>
            <a:avLst/>
            <a:gdLst/>
            <a:ahLst/>
            <a:cxnLst/>
            <a:rect l="l" t="t" r="r" b="b"/>
            <a:pathLst>
              <a:path w="4120009" h="2546300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" r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630" name="TextBox 15"/>
          <p:cNvSpPr txBox="1"/>
          <p:nvPr/>
        </p:nvSpPr>
        <p:spPr>
          <a:xfrm>
            <a:off x="11711940" y="5681127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Smart Control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🤖</a:t>
            </a:r>
          </a:p>
        </p:txBody>
      </p:sp>
      <p:sp>
        <p:nvSpPr>
          <p:cNvPr id="1048631" name="TextBox 16"/>
          <p:cNvSpPr txBox="1"/>
          <p:nvPr/>
        </p:nvSpPr>
        <p:spPr>
          <a:xfrm>
            <a:off x="11711940" y="6521380"/>
            <a:ext cx="3937129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Integrate iot connectivity to allow for remote control of fountains, enabling easy management and monitoring.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638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639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40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41" name="TextBox 7"/>
          <p:cNvSpPr txBox="1"/>
          <p:nvPr/>
        </p:nvSpPr>
        <p:spPr>
          <a:xfrm>
            <a:off x="2638931" y="1488014"/>
            <a:ext cx="10074056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Features of smart water fountains</a:t>
            </a:r>
          </a:p>
        </p:txBody>
      </p:sp>
      <p:grpSp>
        <p:nvGrpSpPr>
          <p:cNvPr id="56" name="Group 8"/>
          <p:cNvGrpSpPr/>
          <p:nvPr/>
        </p:nvGrpSpPr>
        <p:grpSpPr>
          <a:xfrm>
            <a:off x="9116317" y="2894260"/>
            <a:ext cx="55513" cy="5921722"/>
            <a:chOff x="0" y="0"/>
            <a:chExt cx="74017" cy="7895630"/>
          </a:xfrm>
        </p:grpSpPr>
        <p:sp>
          <p:nvSpPr>
            <p:cNvPr id="1048642" name="Freeform 9"/>
            <p:cNvSpPr/>
            <p:nvPr/>
          </p:nvSpPr>
          <p:spPr>
            <a:xfrm>
              <a:off x="0" y="0"/>
              <a:ext cx="74041" cy="7895590"/>
            </a:xfrm>
            <a:custGeom>
              <a:avLst/>
              <a:gdLst/>
              <a:ahLst/>
              <a:cxnLst/>
              <a:rect l="l" t="t" r="r" b="b"/>
              <a:pathLst>
                <a:path w="74041" h="7895590">
                  <a:moveTo>
                    <a:pt x="0" y="0"/>
                  </a:moveTo>
                  <a:lnTo>
                    <a:pt x="74041" y="0"/>
                  </a:lnTo>
                  <a:lnTo>
                    <a:pt x="74041" y="7895590"/>
                  </a:lnTo>
                  <a:lnTo>
                    <a:pt x="0" y="7895590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10"/>
          <p:cNvGrpSpPr/>
          <p:nvPr/>
        </p:nvGrpSpPr>
        <p:grpSpPr>
          <a:xfrm>
            <a:off x="9456465" y="3395886"/>
            <a:ext cx="971996" cy="55512"/>
            <a:chOff x="0" y="0"/>
            <a:chExt cx="1295995" cy="74017"/>
          </a:xfrm>
        </p:grpSpPr>
        <p:sp>
          <p:nvSpPr>
            <p:cNvPr id="1048643" name="Freeform 11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12"/>
          <p:cNvGrpSpPr/>
          <p:nvPr/>
        </p:nvGrpSpPr>
        <p:grpSpPr>
          <a:xfrm>
            <a:off x="8822903" y="3102621"/>
            <a:ext cx="642192" cy="642192"/>
            <a:chOff x="0" y="0"/>
            <a:chExt cx="856257" cy="856257"/>
          </a:xfrm>
        </p:grpSpPr>
        <p:sp>
          <p:nvSpPr>
            <p:cNvPr id="1048644" name="Freeform 13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45" name="Freeform 14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46" name="TextBox 15"/>
          <p:cNvSpPr txBox="1"/>
          <p:nvPr/>
        </p:nvSpPr>
        <p:spPr>
          <a:xfrm>
            <a:off x="10763012" y="3198644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Smart Sensors</a:t>
            </a:r>
          </a:p>
        </p:txBody>
      </p:sp>
      <p:sp>
        <p:nvSpPr>
          <p:cNvPr id="1048647" name="TextBox 16"/>
          <p:cNvSpPr txBox="1"/>
          <p:nvPr/>
        </p:nvSpPr>
        <p:spPr>
          <a:xfrm>
            <a:off x="10763012" y="3853190"/>
            <a:ext cx="4886058" cy="131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usage data and detect potential malfunctions in real-time for better efficiency and cost savings.</a:t>
            </a:r>
          </a:p>
        </p:txBody>
      </p:sp>
      <p:grpSp>
        <p:nvGrpSpPr>
          <p:cNvPr id="59" name="Group 17"/>
          <p:cNvGrpSpPr/>
          <p:nvPr/>
        </p:nvGrpSpPr>
        <p:grpSpPr>
          <a:xfrm>
            <a:off x="7859539" y="4784452"/>
            <a:ext cx="971996" cy="55512"/>
            <a:chOff x="0" y="0"/>
            <a:chExt cx="1295995" cy="74017"/>
          </a:xfrm>
        </p:grpSpPr>
        <p:sp>
          <p:nvSpPr>
            <p:cNvPr id="1048648" name="Freeform 18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19"/>
          <p:cNvGrpSpPr/>
          <p:nvPr/>
        </p:nvGrpSpPr>
        <p:grpSpPr>
          <a:xfrm>
            <a:off x="8822903" y="4491187"/>
            <a:ext cx="642192" cy="642192"/>
            <a:chOff x="0" y="0"/>
            <a:chExt cx="856257" cy="856257"/>
          </a:xfrm>
        </p:grpSpPr>
        <p:sp>
          <p:nvSpPr>
            <p:cNvPr id="1048649" name="Freeform 20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50" name="Freeform 21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51" name="TextBox 22"/>
          <p:cNvSpPr txBox="1"/>
          <p:nvPr/>
        </p:nvSpPr>
        <p:spPr>
          <a:xfrm>
            <a:off x="9123894" y="4569054"/>
            <a:ext cx="40214" cy="104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id="1048652" name="TextBox 23"/>
          <p:cNvSpPr txBox="1"/>
          <p:nvPr/>
        </p:nvSpPr>
        <p:spPr>
          <a:xfrm>
            <a:off x="4837717" y="4587210"/>
            <a:ext cx="2687270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Touchless Controls</a:t>
            </a:r>
          </a:p>
        </p:txBody>
      </p:sp>
      <p:sp>
        <p:nvSpPr>
          <p:cNvPr id="1048653" name="TextBox 24"/>
          <p:cNvSpPr txBox="1"/>
          <p:nvPr/>
        </p:nvSpPr>
        <p:spPr>
          <a:xfrm>
            <a:off x="2789902" y="5569699"/>
            <a:ext cx="4886058" cy="131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Improve sanitation and reduce the spread of germs with touchless controls and automatic dispensing.</a:t>
            </a:r>
          </a:p>
        </p:txBody>
      </p:sp>
      <p:grpSp>
        <p:nvGrpSpPr>
          <p:cNvPr id="61" name="Group 25"/>
          <p:cNvGrpSpPr/>
          <p:nvPr/>
        </p:nvGrpSpPr>
        <p:grpSpPr>
          <a:xfrm>
            <a:off x="9456465" y="6273478"/>
            <a:ext cx="971996" cy="55513"/>
            <a:chOff x="0" y="0"/>
            <a:chExt cx="1295995" cy="74017"/>
          </a:xfrm>
        </p:grpSpPr>
        <p:sp>
          <p:nvSpPr>
            <p:cNvPr id="1048654" name="Freeform 26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27"/>
          <p:cNvGrpSpPr/>
          <p:nvPr/>
        </p:nvGrpSpPr>
        <p:grpSpPr>
          <a:xfrm>
            <a:off x="8822903" y="5980212"/>
            <a:ext cx="642192" cy="642192"/>
            <a:chOff x="0" y="0"/>
            <a:chExt cx="856257" cy="856257"/>
          </a:xfrm>
        </p:grpSpPr>
        <p:sp>
          <p:nvSpPr>
            <p:cNvPr id="1048655" name="Freeform 28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56" name="Freeform 29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57" name="TextBox 30"/>
          <p:cNvSpPr txBox="1"/>
          <p:nvPr/>
        </p:nvSpPr>
        <p:spPr>
          <a:xfrm>
            <a:off x="9119131" y="6058079"/>
            <a:ext cx="49739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id="1048658" name="TextBox 31"/>
          <p:cNvSpPr txBox="1"/>
          <p:nvPr/>
        </p:nvSpPr>
        <p:spPr>
          <a:xfrm>
            <a:off x="10763012" y="6076236"/>
            <a:ext cx="3701088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Water Quality Monitoring</a:t>
            </a:r>
          </a:p>
        </p:txBody>
      </p:sp>
      <p:sp>
        <p:nvSpPr>
          <p:cNvPr id="1048659" name="TextBox 32"/>
          <p:cNvSpPr txBox="1"/>
          <p:nvPr/>
        </p:nvSpPr>
        <p:spPr>
          <a:xfrm>
            <a:off x="10763012" y="7054215"/>
            <a:ext cx="4886058" cy="133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water quality and detect potential hazards before they become an issue with smart sensors and real-time data collection.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666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667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68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69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670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71" name="TextBox 10"/>
          <p:cNvSpPr txBox="1"/>
          <p:nvPr/>
        </p:nvSpPr>
        <p:spPr>
          <a:xfrm>
            <a:off x="2859956" y="2039139"/>
            <a:ext cx="6066264" cy="173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How IOT is integrated</a:t>
            </a:r>
          </a:p>
        </p:txBody>
      </p:sp>
      <p:grpSp>
        <p:nvGrpSpPr>
          <p:cNvPr id="69" name="Group 11"/>
          <p:cNvGrpSpPr/>
          <p:nvPr/>
        </p:nvGrpSpPr>
        <p:grpSpPr>
          <a:xfrm>
            <a:off x="2538859" y="3932337"/>
            <a:ext cx="642192" cy="642192"/>
            <a:chOff x="0" y="0"/>
            <a:chExt cx="856257" cy="856257"/>
          </a:xfrm>
        </p:grpSpPr>
        <p:sp>
          <p:nvSpPr>
            <p:cNvPr id="1048672" name="Freeform 12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73" name="Freeform 13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74" name="TextBox 14"/>
          <p:cNvSpPr txBox="1"/>
          <p:nvPr/>
        </p:nvSpPr>
        <p:spPr>
          <a:xfrm>
            <a:off x="3541574" y="4063038"/>
            <a:ext cx="3127057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Smart Sensors and Controls</a:t>
            </a:r>
          </a:p>
        </p:txBody>
      </p:sp>
      <p:sp>
        <p:nvSpPr>
          <p:cNvPr id="1048675" name="TextBox 15"/>
          <p:cNvSpPr txBox="1"/>
          <p:nvPr/>
        </p:nvSpPr>
        <p:spPr>
          <a:xfrm>
            <a:off x="3541574" y="5151566"/>
            <a:ext cx="3127057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Integrating sensors and controls into traditional hardware enables real-time data collection and remote management via the internet of things.</a:t>
            </a:r>
          </a:p>
        </p:txBody>
      </p:sp>
      <p:grpSp>
        <p:nvGrpSpPr>
          <p:cNvPr id="70" name="Group 16"/>
          <p:cNvGrpSpPr/>
          <p:nvPr/>
        </p:nvGrpSpPr>
        <p:grpSpPr>
          <a:xfrm>
            <a:off x="7029153" y="3932337"/>
            <a:ext cx="642192" cy="642192"/>
            <a:chOff x="0" y="0"/>
            <a:chExt cx="856257" cy="856257"/>
          </a:xfrm>
        </p:grpSpPr>
        <p:sp>
          <p:nvSpPr>
            <p:cNvPr id="1048676" name="Freeform 17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77" name="Freeform 18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78" name="TextBox 19"/>
          <p:cNvSpPr txBox="1"/>
          <p:nvPr/>
        </p:nvSpPr>
        <p:spPr>
          <a:xfrm>
            <a:off x="7330142" y="4010204"/>
            <a:ext cx="40214" cy="104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id="1048679" name="TextBox 20"/>
          <p:cNvSpPr txBox="1"/>
          <p:nvPr/>
        </p:nvSpPr>
        <p:spPr>
          <a:xfrm>
            <a:off x="8031867" y="4063038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Data Analysis</a:t>
            </a:r>
          </a:p>
        </p:txBody>
      </p:sp>
      <p:sp>
        <p:nvSpPr>
          <p:cNvPr id="1048680" name="TextBox 21"/>
          <p:cNvSpPr txBox="1"/>
          <p:nvPr/>
        </p:nvSpPr>
        <p:spPr>
          <a:xfrm>
            <a:off x="8031867" y="4717584"/>
            <a:ext cx="3127057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Data analysis tools can provide real-time insights into usage patterns and maintenance requirements, saving time and reducing costs.</a:t>
            </a:r>
          </a:p>
        </p:txBody>
      </p:sp>
      <p:grpSp>
        <p:nvGrpSpPr>
          <p:cNvPr id="71" name="Group 22"/>
          <p:cNvGrpSpPr/>
          <p:nvPr/>
        </p:nvGrpSpPr>
        <p:grpSpPr>
          <a:xfrm>
            <a:off x="11519446" y="3932337"/>
            <a:ext cx="642192" cy="642192"/>
            <a:chOff x="0" y="0"/>
            <a:chExt cx="856257" cy="856257"/>
          </a:xfrm>
        </p:grpSpPr>
        <p:sp>
          <p:nvSpPr>
            <p:cNvPr id="1048681" name="Freeform 23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82" name="Freeform 24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83" name="TextBox 25"/>
          <p:cNvSpPr txBox="1"/>
          <p:nvPr/>
        </p:nvSpPr>
        <p:spPr>
          <a:xfrm>
            <a:off x="11815674" y="4010204"/>
            <a:ext cx="49739" cy="104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id="1048684" name="TextBox 26"/>
          <p:cNvSpPr txBox="1"/>
          <p:nvPr/>
        </p:nvSpPr>
        <p:spPr>
          <a:xfrm>
            <a:off x="12522160" y="4063038"/>
            <a:ext cx="2696795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Cloud Connectivity</a:t>
            </a:r>
          </a:p>
        </p:txBody>
      </p:sp>
      <p:sp>
        <p:nvSpPr>
          <p:cNvPr id="1048685" name="TextBox 27"/>
          <p:cNvSpPr txBox="1"/>
          <p:nvPr/>
        </p:nvSpPr>
        <p:spPr>
          <a:xfrm>
            <a:off x="12521000" y="5067300"/>
            <a:ext cx="3127057" cy="265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Connecting fountains to the cloud allows for easy management and monitoring of multiple locations from a single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692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693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694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695" name="TextBox 7"/>
          <p:cNvSpPr txBox="1"/>
          <p:nvPr/>
        </p:nvSpPr>
        <p:spPr>
          <a:xfrm>
            <a:off x="2638931" y="809832"/>
            <a:ext cx="8149262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Data collection and analysis</a:t>
            </a:r>
          </a:p>
        </p:txBody>
      </p:sp>
      <p:sp>
        <p:nvSpPr>
          <p:cNvPr id="1048696" name="Freeform 8"/>
          <p:cNvSpPr/>
          <p:nvPr/>
        </p:nvSpPr>
        <p:spPr>
          <a:xfrm>
            <a:off x="2547491" y="2719834"/>
            <a:ext cx="4119860" cy="2546151"/>
          </a:xfrm>
          <a:custGeom>
            <a:avLst/>
            <a:gdLst/>
            <a:ahLst/>
            <a:cxnLst/>
            <a:rect l="l" t="t" r="r" b="b"/>
            <a:pathLst>
              <a:path w="4119860" h="2546151">
                <a:moveTo>
                  <a:pt x="0" y="0"/>
                </a:moveTo>
                <a:lnTo>
                  <a:pt x="4119860" y="0"/>
                </a:lnTo>
                <a:lnTo>
                  <a:pt x="4119860" y="2546151"/>
                </a:lnTo>
                <a:lnTo>
                  <a:pt x="0" y="254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" r="-1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697" name="TextBox 9"/>
          <p:cNvSpPr txBox="1"/>
          <p:nvPr/>
        </p:nvSpPr>
        <p:spPr>
          <a:xfrm>
            <a:off x="2638931" y="5639722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Usage Analytics</a:t>
            </a:r>
          </a:p>
        </p:txBody>
      </p:sp>
      <p:sp>
        <p:nvSpPr>
          <p:cNvPr id="1048698" name="TextBox 10"/>
          <p:cNvSpPr txBox="1"/>
          <p:nvPr/>
        </p:nvSpPr>
        <p:spPr>
          <a:xfrm>
            <a:off x="2638931" y="6294269"/>
            <a:ext cx="3936980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usage patterns and analyze data on water consumption, temperature, and sanitation to improve operating efficiencies and reduce costs.</a:t>
            </a:r>
          </a:p>
        </p:txBody>
      </p:sp>
      <p:sp>
        <p:nvSpPr>
          <p:cNvPr id="1048699" name="Freeform 11"/>
          <p:cNvSpPr/>
          <p:nvPr/>
        </p:nvSpPr>
        <p:spPr>
          <a:xfrm>
            <a:off x="7083921" y="2719834"/>
            <a:ext cx="4120009" cy="2546300"/>
          </a:xfrm>
          <a:custGeom>
            <a:avLst/>
            <a:gdLst/>
            <a:ahLst/>
            <a:cxnLst/>
            <a:rect l="l" t="t" r="r" b="b"/>
            <a:pathLst>
              <a:path w="4120009" h="2546300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" r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700" name="TextBox 12"/>
          <p:cNvSpPr txBox="1"/>
          <p:nvPr/>
        </p:nvSpPr>
        <p:spPr>
          <a:xfrm>
            <a:off x="7175361" y="5468451"/>
            <a:ext cx="3067377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Dashboard Reporting</a:t>
            </a:r>
          </a:p>
        </p:txBody>
      </p:sp>
      <p:sp>
        <p:nvSpPr>
          <p:cNvPr id="1048701" name="TextBox 13"/>
          <p:cNvSpPr txBox="1"/>
          <p:nvPr/>
        </p:nvSpPr>
        <p:spPr>
          <a:xfrm>
            <a:off x="7175436" y="6516543"/>
            <a:ext cx="3937129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View data in real-time via a customizable dashboard interface, providing insights into performance metrics and usage patterns.</a:t>
            </a:r>
          </a:p>
        </p:txBody>
      </p:sp>
      <p:sp>
        <p:nvSpPr>
          <p:cNvPr id="1048702" name="Freeform 14"/>
          <p:cNvSpPr/>
          <p:nvPr/>
        </p:nvSpPr>
        <p:spPr>
          <a:xfrm>
            <a:off x="11620500" y="2719834"/>
            <a:ext cx="4120009" cy="2546300"/>
          </a:xfrm>
          <a:custGeom>
            <a:avLst/>
            <a:gdLst/>
            <a:ahLst/>
            <a:cxnLst/>
            <a:rect l="l" t="t" r="r" b="b"/>
            <a:pathLst>
              <a:path w="4120009" h="2546300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" r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8703" name="TextBox 15"/>
          <p:cNvSpPr txBox="1"/>
          <p:nvPr/>
        </p:nvSpPr>
        <p:spPr>
          <a:xfrm>
            <a:off x="11712639" y="5297180"/>
            <a:ext cx="3398074" cy="43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Predictive Maintenance</a:t>
            </a:r>
          </a:p>
        </p:txBody>
      </p:sp>
      <p:sp>
        <p:nvSpPr>
          <p:cNvPr id="1048704" name="TextBox 16"/>
          <p:cNvSpPr txBox="1"/>
          <p:nvPr/>
        </p:nvSpPr>
        <p:spPr>
          <a:xfrm>
            <a:off x="11712639" y="6294417"/>
            <a:ext cx="3937129" cy="22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Use data analysis tools to identify potential issues before they become major problems, and provide predictive maintenance to keep fountains running smoothly.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711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4"/>
          <p:cNvGrpSpPr/>
          <p:nvPr/>
        </p:nvGrpSpPr>
        <p:grpSpPr>
          <a:xfrm>
            <a:off x="-8632" y="-8632"/>
            <a:ext cx="18305264" cy="10304264"/>
            <a:chOff x="0" y="0"/>
            <a:chExt cx="24407018" cy="13739018"/>
          </a:xfrm>
        </p:grpSpPr>
        <p:sp>
          <p:nvSpPr>
            <p:cNvPr id="1048712" name="Freeform 5"/>
            <p:cNvSpPr/>
            <p:nvPr/>
          </p:nvSpPr>
          <p:spPr>
            <a:xfrm>
              <a:off x="11557" y="11557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13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14" name="TextBox 7"/>
          <p:cNvSpPr txBox="1"/>
          <p:nvPr/>
        </p:nvSpPr>
        <p:spPr>
          <a:xfrm>
            <a:off x="2638931" y="812036"/>
            <a:ext cx="9707791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Impact on environment and cost</a:t>
            </a:r>
          </a:p>
        </p:txBody>
      </p:sp>
      <p:grpSp>
        <p:nvGrpSpPr>
          <p:cNvPr id="82" name="Group 8"/>
          <p:cNvGrpSpPr/>
          <p:nvPr/>
        </p:nvGrpSpPr>
        <p:grpSpPr>
          <a:xfrm>
            <a:off x="9116317" y="2218284"/>
            <a:ext cx="55513" cy="7273677"/>
            <a:chOff x="0" y="0"/>
            <a:chExt cx="74017" cy="9698237"/>
          </a:xfrm>
        </p:grpSpPr>
        <p:sp>
          <p:nvSpPr>
            <p:cNvPr id="1048715" name="Freeform 9"/>
            <p:cNvSpPr/>
            <p:nvPr/>
          </p:nvSpPr>
          <p:spPr>
            <a:xfrm>
              <a:off x="0" y="0"/>
              <a:ext cx="74041" cy="9698228"/>
            </a:xfrm>
            <a:custGeom>
              <a:avLst/>
              <a:gdLst/>
              <a:ahLst/>
              <a:cxnLst/>
              <a:rect l="l" t="t" r="r" b="b"/>
              <a:pathLst>
                <a:path w="74041" h="9698228">
                  <a:moveTo>
                    <a:pt x="0" y="0"/>
                  </a:moveTo>
                  <a:lnTo>
                    <a:pt x="74041" y="0"/>
                  </a:lnTo>
                  <a:lnTo>
                    <a:pt x="74041" y="9698228"/>
                  </a:lnTo>
                  <a:lnTo>
                    <a:pt x="0" y="9698228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" name="Group 10"/>
          <p:cNvGrpSpPr/>
          <p:nvPr/>
        </p:nvGrpSpPr>
        <p:grpSpPr>
          <a:xfrm>
            <a:off x="9456465" y="2719909"/>
            <a:ext cx="971996" cy="55512"/>
            <a:chOff x="0" y="0"/>
            <a:chExt cx="1295995" cy="74017"/>
          </a:xfrm>
        </p:grpSpPr>
        <p:sp>
          <p:nvSpPr>
            <p:cNvPr id="1048716" name="Freeform 11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12"/>
          <p:cNvGrpSpPr/>
          <p:nvPr/>
        </p:nvGrpSpPr>
        <p:grpSpPr>
          <a:xfrm>
            <a:off x="8822903" y="2426643"/>
            <a:ext cx="642192" cy="642193"/>
            <a:chOff x="0" y="0"/>
            <a:chExt cx="856257" cy="856257"/>
          </a:xfrm>
        </p:grpSpPr>
        <p:sp>
          <p:nvSpPr>
            <p:cNvPr id="1048717" name="Freeform 13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8718" name="Freeform 14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19" name="TextBox 15"/>
          <p:cNvSpPr txBox="1"/>
          <p:nvPr/>
        </p:nvSpPr>
        <p:spPr>
          <a:xfrm>
            <a:off x="10763012" y="2407593"/>
            <a:ext cx="3760172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Environmental Impact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♻️</a:t>
            </a:r>
          </a:p>
        </p:txBody>
      </p:sp>
      <p:sp>
        <p:nvSpPr>
          <p:cNvPr id="1048720" name="TextBox 16"/>
          <p:cNvSpPr txBox="1"/>
          <p:nvPr/>
        </p:nvSpPr>
        <p:spPr>
          <a:xfrm>
            <a:off x="10763012" y="3186738"/>
            <a:ext cx="4886058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Reduce water waste and environmental impact with water conservation and eco-friendly materials, while also increasing the lifespan of fountain hardware and reducing waste.</a:t>
            </a:r>
          </a:p>
        </p:txBody>
      </p:sp>
      <p:grpSp>
        <p:nvGrpSpPr>
          <p:cNvPr id="85" name="Group 17"/>
          <p:cNvGrpSpPr/>
          <p:nvPr/>
        </p:nvGrpSpPr>
        <p:grpSpPr>
          <a:xfrm>
            <a:off x="7859539" y="4108475"/>
            <a:ext cx="971996" cy="55512"/>
            <a:chOff x="0" y="0"/>
            <a:chExt cx="1295995" cy="74017"/>
          </a:xfrm>
        </p:grpSpPr>
        <p:sp>
          <p:nvSpPr>
            <p:cNvPr id="1048721" name="Freeform 18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6" name="Group 19"/>
          <p:cNvGrpSpPr/>
          <p:nvPr/>
        </p:nvGrpSpPr>
        <p:grpSpPr>
          <a:xfrm>
            <a:off x="8822903" y="3815209"/>
            <a:ext cx="642192" cy="642192"/>
            <a:chOff x="0" y="0"/>
            <a:chExt cx="856257" cy="856257"/>
          </a:xfrm>
        </p:grpSpPr>
        <p:sp>
          <p:nvSpPr>
            <p:cNvPr id="1048722" name="Freeform 20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23" name="Freeform 21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24" name="TextBox 22"/>
          <p:cNvSpPr txBox="1"/>
          <p:nvPr/>
        </p:nvSpPr>
        <p:spPr>
          <a:xfrm>
            <a:off x="9123894" y="3893076"/>
            <a:ext cx="40214" cy="104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id="1048725" name="TextBox 23"/>
          <p:cNvSpPr txBox="1"/>
          <p:nvPr/>
        </p:nvSpPr>
        <p:spPr>
          <a:xfrm>
            <a:off x="4930438" y="3911233"/>
            <a:ext cx="25945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Cost Savings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💰</a:t>
            </a:r>
          </a:p>
        </p:txBody>
      </p:sp>
      <p:sp>
        <p:nvSpPr>
          <p:cNvPr id="1048726" name="TextBox 24"/>
          <p:cNvSpPr txBox="1"/>
          <p:nvPr/>
        </p:nvSpPr>
        <p:spPr>
          <a:xfrm>
            <a:off x="2638931" y="4575304"/>
            <a:ext cx="4886058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Save money on utilities and maintenance costs by using real-time data collection and predictive maintenance to detect malfunctions before they become costly problems.</a:t>
            </a:r>
          </a:p>
        </p:txBody>
      </p:sp>
      <p:grpSp>
        <p:nvGrpSpPr>
          <p:cNvPr id="87" name="Group 25"/>
          <p:cNvGrpSpPr/>
          <p:nvPr/>
        </p:nvGrpSpPr>
        <p:grpSpPr>
          <a:xfrm>
            <a:off x="9456465" y="6495529"/>
            <a:ext cx="971996" cy="55513"/>
            <a:chOff x="0" y="0"/>
            <a:chExt cx="1295995" cy="74017"/>
          </a:xfrm>
        </p:grpSpPr>
        <p:sp>
          <p:nvSpPr>
            <p:cNvPr id="1048727" name="Freeform 26"/>
            <p:cNvSpPr/>
            <p:nvPr/>
          </p:nvSpPr>
          <p:spPr>
            <a:xfrm>
              <a:off x="0" y="0"/>
              <a:ext cx="1296035" cy="74041"/>
            </a:xfrm>
            <a:custGeom>
              <a:avLst/>
              <a:gdLst/>
              <a:ahLst/>
              <a:cxnLst/>
              <a:rect l="l" t="t" r="r" b="b"/>
              <a:pathLst>
                <a:path w="1296035" h="74041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8" name="Group 27"/>
          <p:cNvGrpSpPr/>
          <p:nvPr/>
        </p:nvGrpSpPr>
        <p:grpSpPr>
          <a:xfrm>
            <a:off x="8822903" y="6202263"/>
            <a:ext cx="642192" cy="642192"/>
            <a:chOff x="0" y="0"/>
            <a:chExt cx="856257" cy="856257"/>
          </a:xfrm>
        </p:grpSpPr>
        <p:sp>
          <p:nvSpPr>
            <p:cNvPr id="1048728" name="Freeform 28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29" name="Freeform 29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30" name="TextBox 30"/>
          <p:cNvSpPr txBox="1"/>
          <p:nvPr/>
        </p:nvSpPr>
        <p:spPr>
          <a:xfrm>
            <a:off x="9119131" y="6280130"/>
            <a:ext cx="49739" cy="104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id="1048731" name="TextBox 31"/>
          <p:cNvSpPr txBox="1"/>
          <p:nvPr/>
        </p:nvSpPr>
        <p:spPr>
          <a:xfrm>
            <a:off x="10763012" y="6152168"/>
            <a:ext cx="4309050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Improved User Experience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👍</a:t>
            </a:r>
          </a:p>
        </p:txBody>
      </p:sp>
      <p:sp>
        <p:nvSpPr>
          <p:cNvPr id="1048732" name="TextBox 32"/>
          <p:cNvSpPr txBox="1"/>
          <p:nvPr/>
        </p:nvSpPr>
        <p:spPr>
          <a:xfrm>
            <a:off x="10763012" y="6962359"/>
            <a:ext cx="4886058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Boost user satisfaction with touchless controls, water quality monitoring, and improved operational efficiency, leading to increased productivity and overall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4873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4"/>
          <p:cNvGrpSpPr/>
          <p:nvPr/>
        </p:nvGrpSpPr>
        <p:grpSpPr>
          <a:xfrm>
            <a:off x="-11163" y="-8632"/>
            <a:ext cx="18307868" cy="10304337"/>
            <a:chOff x="-3375" y="0"/>
            <a:chExt cx="24410490" cy="13739115"/>
          </a:xfrm>
        </p:grpSpPr>
        <p:sp>
          <p:nvSpPr>
            <p:cNvPr id="1048740" name="Freeform 5"/>
            <p:cNvSpPr/>
            <p:nvPr/>
          </p:nvSpPr>
          <p:spPr>
            <a:xfrm>
              <a:off x="-3375" y="0"/>
              <a:ext cx="24383999" cy="13715999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41" name="Freeform 6"/>
            <p:cNvSpPr/>
            <p:nvPr/>
          </p:nvSpPr>
          <p:spPr>
            <a:xfrm>
              <a:off x="0" y="0"/>
              <a:ext cx="24407115" cy="13739115"/>
            </a:xfrm>
            <a:custGeom>
              <a:avLst/>
              <a:gdLst/>
              <a:ahLst/>
              <a:cxnLst/>
              <a:rect l="l" t="t" r="r" b="b"/>
              <a:pathLst>
                <a:path w="24407115" h="13739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42" name="TextBox 7"/>
          <p:cNvSpPr txBox="1"/>
          <p:nvPr/>
        </p:nvSpPr>
        <p:spPr>
          <a:xfrm>
            <a:off x="2617894" y="1273488"/>
            <a:ext cx="10280035" cy="86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 dirty="0">
                <a:solidFill>
                  <a:srgbClr val="2C3F42"/>
                </a:solidFill>
                <a:latin typeface="Bitter"/>
              </a:rPr>
              <a:t>Conclusion and future possibilities</a:t>
            </a:r>
          </a:p>
        </p:txBody>
      </p:sp>
      <p:grpSp>
        <p:nvGrpSpPr>
          <p:cNvPr id="94" name="Group 8"/>
          <p:cNvGrpSpPr/>
          <p:nvPr/>
        </p:nvGrpSpPr>
        <p:grpSpPr>
          <a:xfrm>
            <a:off x="2538859" y="3196977"/>
            <a:ext cx="4229844" cy="5604123"/>
            <a:chOff x="0" y="0"/>
            <a:chExt cx="5639792" cy="7088583"/>
          </a:xfrm>
        </p:grpSpPr>
        <p:sp>
          <p:nvSpPr>
            <p:cNvPr id="1048743" name="Freeform 9"/>
            <p:cNvSpPr/>
            <p:nvPr/>
          </p:nvSpPr>
          <p:spPr>
            <a:xfrm>
              <a:off x="11557" y="11557"/>
              <a:ext cx="5616702" cy="7065518"/>
            </a:xfrm>
            <a:custGeom>
              <a:avLst/>
              <a:gdLst/>
              <a:ahLst/>
              <a:cxnLst/>
              <a:rect l="l" t="t" r="r" b="b"/>
              <a:pathLst>
                <a:path w="5616702" h="7065518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44" name="Freeform 10"/>
            <p:cNvSpPr/>
            <p:nvPr/>
          </p:nvSpPr>
          <p:spPr>
            <a:xfrm>
              <a:off x="0" y="0"/>
              <a:ext cx="5639816" cy="7088632"/>
            </a:xfrm>
            <a:custGeom>
              <a:avLst/>
              <a:gdLst/>
              <a:ahLst/>
              <a:cxnLst/>
              <a:rect l="l" t="t" r="r" b="b"/>
              <a:pathLst>
                <a:path w="5639816" h="7088632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45" name="TextBox 11"/>
          <p:cNvSpPr txBox="1"/>
          <p:nvPr/>
        </p:nvSpPr>
        <p:spPr>
          <a:xfrm>
            <a:off x="2933909" y="3527256"/>
            <a:ext cx="3439745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Improved Sustainability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🌱</a:t>
            </a:r>
          </a:p>
        </p:txBody>
      </p:sp>
      <p:sp>
        <p:nvSpPr>
          <p:cNvPr id="1048746" name="TextBox 12"/>
          <p:cNvSpPr txBox="1"/>
          <p:nvPr/>
        </p:nvSpPr>
        <p:spPr>
          <a:xfrm>
            <a:off x="2933909" y="4625310"/>
            <a:ext cx="3439745" cy="353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By using smart water fountains and iot technology, we can continue to improve sustainability and reduce environmental impact across various industries, from parks to schools to corporate campuses.</a:t>
            </a:r>
          </a:p>
        </p:txBody>
      </p:sp>
      <p:grpSp>
        <p:nvGrpSpPr>
          <p:cNvPr id="95" name="Group 13"/>
          <p:cNvGrpSpPr/>
          <p:nvPr/>
        </p:nvGrpSpPr>
        <p:grpSpPr>
          <a:xfrm>
            <a:off x="7029153" y="3196977"/>
            <a:ext cx="4229844" cy="5316437"/>
            <a:chOff x="0" y="0"/>
            <a:chExt cx="5639792" cy="7088583"/>
          </a:xfrm>
        </p:grpSpPr>
        <p:sp>
          <p:nvSpPr>
            <p:cNvPr id="1048747" name="Freeform 14"/>
            <p:cNvSpPr/>
            <p:nvPr/>
          </p:nvSpPr>
          <p:spPr>
            <a:xfrm>
              <a:off x="11557" y="11557"/>
              <a:ext cx="5616702" cy="7065518"/>
            </a:xfrm>
            <a:custGeom>
              <a:avLst/>
              <a:gdLst/>
              <a:ahLst/>
              <a:cxnLst/>
              <a:rect l="l" t="t" r="r" b="b"/>
              <a:pathLst>
                <a:path w="5616702" h="7065518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48" name="Freeform 15"/>
            <p:cNvSpPr/>
            <p:nvPr/>
          </p:nvSpPr>
          <p:spPr>
            <a:xfrm>
              <a:off x="0" y="0"/>
              <a:ext cx="5639816" cy="7088632"/>
            </a:xfrm>
            <a:custGeom>
              <a:avLst/>
              <a:gdLst/>
              <a:ahLst/>
              <a:cxnLst/>
              <a:rect l="l" t="t" r="r" b="b"/>
              <a:pathLst>
                <a:path w="5639816" h="7088632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49" name="TextBox 16"/>
          <p:cNvSpPr txBox="1"/>
          <p:nvPr/>
        </p:nvSpPr>
        <p:spPr>
          <a:xfrm>
            <a:off x="7424201" y="3527256"/>
            <a:ext cx="3439745" cy="86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Increased Cost Savings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💸</a:t>
            </a:r>
          </a:p>
        </p:txBody>
      </p:sp>
      <p:sp>
        <p:nvSpPr>
          <p:cNvPr id="1048750" name="TextBox 17"/>
          <p:cNvSpPr txBox="1"/>
          <p:nvPr/>
        </p:nvSpPr>
        <p:spPr>
          <a:xfrm>
            <a:off x="7424201" y="4625310"/>
            <a:ext cx="34397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Real-time data collection and predictive maintenance provide the opportunity to reduce operational costs and improve bottom-line growth.</a:t>
            </a:r>
          </a:p>
        </p:txBody>
      </p:sp>
      <p:grpSp>
        <p:nvGrpSpPr>
          <p:cNvPr id="96" name="Group 18"/>
          <p:cNvGrpSpPr/>
          <p:nvPr/>
        </p:nvGrpSpPr>
        <p:grpSpPr>
          <a:xfrm>
            <a:off x="11519446" y="3196977"/>
            <a:ext cx="4229844" cy="5316437"/>
            <a:chOff x="0" y="0"/>
            <a:chExt cx="5639792" cy="7088583"/>
          </a:xfrm>
        </p:grpSpPr>
        <p:sp>
          <p:nvSpPr>
            <p:cNvPr id="1048751" name="Freeform 19"/>
            <p:cNvSpPr/>
            <p:nvPr/>
          </p:nvSpPr>
          <p:spPr>
            <a:xfrm>
              <a:off x="11557" y="11557"/>
              <a:ext cx="5616702" cy="7065518"/>
            </a:xfrm>
            <a:custGeom>
              <a:avLst/>
              <a:gdLst/>
              <a:ahLst/>
              <a:cxnLst/>
              <a:rect l="l" t="t" r="r" b="b"/>
              <a:pathLst>
                <a:path w="5616702" h="7065518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8752" name="Freeform 20"/>
            <p:cNvSpPr/>
            <p:nvPr/>
          </p:nvSpPr>
          <p:spPr>
            <a:xfrm>
              <a:off x="0" y="0"/>
              <a:ext cx="5639816" cy="7088632"/>
            </a:xfrm>
            <a:custGeom>
              <a:avLst/>
              <a:gdLst/>
              <a:ahLst/>
              <a:cxnLst/>
              <a:rect l="l" t="t" r="r" b="b"/>
              <a:pathLst>
                <a:path w="5639816" h="7088632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8753" name="TextBox 21"/>
          <p:cNvSpPr txBox="1"/>
          <p:nvPr/>
        </p:nvSpPr>
        <p:spPr>
          <a:xfrm>
            <a:off x="11914495" y="3527256"/>
            <a:ext cx="3209509" cy="43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Future Innovations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🚀</a:t>
            </a:r>
          </a:p>
        </p:txBody>
      </p:sp>
      <p:sp>
        <p:nvSpPr>
          <p:cNvPr id="1048754" name="TextBox 22"/>
          <p:cNvSpPr txBox="1"/>
          <p:nvPr/>
        </p:nvSpPr>
        <p:spPr>
          <a:xfrm>
            <a:off x="11914495" y="4191328"/>
            <a:ext cx="34397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The possibilities for smart water fountains remain endless, including real-time usage analytics and cloud-connected monitoring.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extBox 2"/>
          <p:cNvSpPr txBox="1"/>
          <p:nvPr/>
        </p:nvSpPr>
        <p:spPr>
          <a:xfrm>
            <a:off x="6697272" y="3748716"/>
            <a:ext cx="4133472" cy="267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B71B2DF-6651-F55E-40A6-5540B6B30347}"/>
              </a:ext>
            </a:extLst>
          </p:cNvPr>
          <p:cNvSpPr/>
          <p:nvPr/>
        </p:nvSpPr>
        <p:spPr>
          <a:xfrm>
            <a:off x="-11163" y="-86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8F0"/>
          </a:solidFill>
        </p:spPr>
        <p:txBody>
          <a:bodyPr/>
          <a:lstStyle/>
          <a:p>
            <a:pPr>
              <a:lnSpc>
                <a:spcPts val="8201"/>
              </a:lnSpc>
            </a:pPr>
            <a:r>
              <a:rPr lang="en-US" sz="4000" b="1" dirty="0">
                <a:latin typeface="Roboto Slab"/>
              </a:rPr>
              <a:t>     Blueprint for Smart Water Fountains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34ECB75-2AC7-4C6C-C748-EBF9078FBD76}"/>
              </a:ext>
            </a:extLst>
          </p:cNvPr>
          <p:cNvSpPr txBox="1"/>
          <p:nvPr/>
        </p:nvSpPr>
        <p:spPr>
          <a:xfrm>
            <a:off x="990600" y="984396"/>
            <a:ext cx="13010138" cy="177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3399FF"/>
                </a:solidFill>
                <a:latin typeface="Roboto"/>
              </a:rPr>
              <a:t>Smart water fountains are a new and innovative approach to traditional drinking fountains. They use advanced technology to monitor water quality in real-time, provide customizable water temperature options, and can be integrated with smart devices. They offer many advantages over traditional fountains and have the potential to revolutionize our public spaces.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24A2D-A200-9452-2EEA-FCEB5221377E}"/>
              </a:ext>
            </a:extLst>
          </p:cNvPr>
          <p:cNvSpPr txBox="1"/>
          <p:nvPr/>
        </p:nvSpPr>
        <p:spPr>
          <a:xfrm>
            <a:off x="609600" y="2896742"/>
            <a:ext cx="9379974" cy="87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4000" b="1" dirty="0">
                <a:latin typeface="Roboto Slab"/>
              </a:rPr>
              <a:t>Benefits of Smart Water Fountains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E4D7B-A6A3-BC62-5C31-88CA284F8F86}"/>
              </a:ext>
            </a:extLst>
          </p:cNvPr>
          <p:cNvSpPr txBox="1"/>
          <p:nvPr/>
        </p:nvSpPr>
        <p:spPr>
          <a:xfrm>
            <a:off x="990600" y="3919267"/>
            <a:ext cx="9379974" cy="2656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Encouraging Hydration and Improving Public Health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r>
              <a:rPr lang="en-US" dirty="0">
                <a:solidFill>
                  <a:srgbClr val="476FD6"/>
                </a:solidFill>
                <a:latin typeface="Roboto Slab"/>
              </a:rPr>
              <a:t>Reducing Water Wastage and Promoting Sustainability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Enhancing User Experience with Advanced Features</a:t>
            </a:r>
          </a:p>
          <a:p>
            <a:pPr marL="400050" indent="-400050">
              <a:lnSpc>
                <a:spcPts val="3417"/>
              </a:lnSpc>
              <a:buFont typeface="+mj-lt"/>
              <a:buAutoNum type="romanLcPeriod"/>
            </a:pPr>
            <a:endParaRPr lang="en-US" dirty="0">
              <a:solidFill>
                <a:srgbClr val="476FD6"/>
              </a:solidFill>
              <a:latin typeface="Roboto Slab"/>
            </a:endParaRPr>
          </a:p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  <a:p>
            <a:pPr marL="400050" indent="-400050" algn="l">
              <a:lnSpc>
                <a:spcPts val="3417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69CC9-A638-7F5F-3E8D-AE817C96C694}"/>
              </a:ext>
            </a:extLst>
          </p:cNvPr>
          <p:cNvSpPr txBox="1"/>
          <p:nvPr/>
        </p:nvSpPr>
        <p:spPr>
          <a:xfrm>
            <a:off x="609600" y="5264204"/>
            <a:ext cx="10058400" cy="87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4000" b="1" dirty="0">
                <a:latin typeface="Roboto Slab"/>
              </a:rPr>
              <a:t>Key Features of Smart Water Fountains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FE737-FA8F-E265-013C-B34A36AA25B9}"/>
              </a:ext>
            </a:extLst>
          </p:cNvPr>
          <p:cNvSpPr txBox="1"/>
          <p:nvPr/>
        </p:nvSpPr>
        <p:spPr>
          <a:xfrm>
            <a:off x="990600" y="6308291"/>
            <a:ext cx="9379974" cy="264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algn="l">
              <a:lnSpc>
                <a:spcPts val="4101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Real-Time Monitoring of Water Quality</a:t>
            </a:r>
          </a:p>
          <a:p>
            <a:pPr marL="400050" indent="-400050">
              <a:lnSpc>
                <a:spcPts val="4101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Customizable Water Temperature Options</a:t>
            </a:r>
          </a:p>
          <a:p>
            <a:pPr marL="400050" indent="-400050">
              <a:lnSpc>
                <a:spcPts val="4101"/>
              </a:lnSpc>
              <a:buFont typeface="+mj-lt"/>
              <a:buAutoNum type="romanLcPeriod"/>
            </a:pPr>
            <a:r>
              <a:rPr lang="en-US" sz="1800" dirty="0">
                <a:solidFill>
                  <a:srgbClr val="476FD6"/>
                </a:solidFill>
                <a:latin typeface="Roboto Slab"/>
              </a:rPr>
              <a:t>Integration with Smart Devices for User Convenience</a:t>
            </a:r>
          </a:p>
          <a:p>
            <a:pPr marL="400050" indent="-400050">
              <a:lnSpc>
                <a:spcPts val="4101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  <a:p>
            <a:pPr marL="400050" indent="-400050" algn="l">
              <a:lnSpc>
                <a:spcPts val="4101"/>
              </a:lnSpc>
              <a:buFont typeface="+mj-lt"/>
              <a:buAutoNum type="romanLcPeriod"/>
            </a:pPr>
            <a:endParaRPr lang="en-US" sz="1800" dirty="0">
              <a:solidFill>
                <a:srgbClr val="476FD6"/>
              </a:solidFill>
              <a:latin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1039</Words>
  <Application>Microsoft Office PowerPoint</Application>
  <PresentationFormat>Custom</PresentationFormat>
  <Paragraphs>160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</vt:lpstr>
      <vt:lpstr>Arial</vt:lpstr>
      <vt:lpstr>Calibri</vt:lpstr>
      <vt:lpstr>Bitter</vt:lpstr>
      <vt:lpstr>Canva Sans Bold</vt:lpstr>
      <vt:lpstr>Roboto Slab</vt:lpstr>
      <vt:lpstr>Gill Sans MT</vt:lpstr>
      <vt:lpstr>Open Sans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Water Fountain.pptx</dc:title>
  <dc:creator>M2102J20SI</dc:creator>
  <cp:lastModifiedBy>nitishkeethan r</cp:lastModifiedBy>
  <cp:revision>1</cp:revision>
  <dcterms:created xsi:type="dcterms:W3CDTF">2006-08-15T13:00:00Z</dcterms:created>
  <dcterms:modified xsi:type="dcterms:W3CDTF">2023-10-18T18:35:46Z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d87a5dcc98084ed0a6904c6793f00974</vt:lpwstr>
  </property>
</Properties>
</file>